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6B59F-503C-2000-9F14-AFF96A39ECD9}" v="130" dt="2021-03-17T08:13:26.355"/>
    <p1510:client id="{58856281-CAE7-F7C8-1FB3-88FE8190FEAD}" v="31" dt="2021-03-17T08:03:08.079"/>
    <p1510:client id="{780FB59F-400A-2000-A1CA-98622D5625BD}" v="147" dt="2021-03-17T06:38:15.697"/>
    <p1510:client id="{A1A92B0A-3F2E-4C8B-86D7-E560DF3F05BE}" v="316" dt="2021-03-13T18:27:11.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60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D73815-2707-4475-8F1A-B873CB631BB4}" type="datetimeFigureOut">
              <a:rPr lang="en-US" dirty="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3598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4AFB99-0EAB-4182-AFF8-E214C82A68F6}" type="datetimeFigureOut">
              <a:rPr lang="en-US" dirty="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6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3794B-289A-4A80-97D7-111025398D45}" type="datetimeFigureOut">
              <a:rPr lang="en-US" dirty="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492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3/17/2021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142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C6A301-0538-44EC-B09D-202E1042A48B}" type="datetimeFigureOut">
              <a:rPr lang="en-US" dirty="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2771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789574A-8875-45EF-8EA2-3CAA0F7ABC4C}" type="datetimeFigureOut">
              <a:rPr lang="en-US" dirty="0"/>
              <a:t>3/17/2021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419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3/17/2021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5133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258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634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3/17/2021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70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3/17/2021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67375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Musala soft project</a:t>
            </a:r>
          </a:p>
        </p:txBody>
      </p:sp>
      <p:sp>
        <p:nvSpPr>
          <p:cNvPr id="3" name="Subtitle 2"/>
          <p:cNvSpPr>
            <a:spLocks noGrp="1"/>
          </p:cNvSpPr>
          <p:nvPr>
            <p:ph type="subTitle" idx="1"/>
          </p:nvPr>
        </p:nvSpPr>
        <p:spPr/>
        <p:txBody>
          <a:bodyPr/>
          <a:lstStyle/>
          <a:p>
            <a:r>
              <a:rPr lang="en-US" dirty="0"/>
              <a:t>MADE BY TEAM:</a:t>
            </a:r>
          </a:p>
          <a:p>
            <a:r>
              <a:rPr lang="en-US" dirty="0"/>
              <a:t>Team Amigos</a:t>
            </a:r>
          </a:p>
        </p:txBody>
      </p:sp>
      <p:pic>
        <p:nvPicPr>
          <p:cNvPr id="4" name="slide 1">
            <a:hlinkClick r:id="" action="ppaction://media"/>
            <a:extLst>
              <a:ext uri="{FF2B5EF4-FFF2-40B4-BE49-F238E27FC236}">
                <a16:creationId xmlns:a16="http://schemas.microsoft.com/office/drawing/2014/main" id="{C7D6C011-2EB2-4650-B9C8-847C9253CC92}"/>
              </a:ext>
            </a:extLst>
          </p:cNvPr>
          <p:cNvPicPr>
            <a:picLocks noChangeAspect="1"/>
          </p:cNvPicPr>
          <p:nvPr>
            <a:audioFile r:link="rId1"/>
            <p:extLst>
              <p:ext uri="{DAA4B4D4-6D71-4841-9C94-3DE7FCFB9230}">
                <p14:media xmlns:p14="http://schemas.microsoft.com/office/powerpoint/2010/main" r:embed="rId2">
                  <p14:trim st="3458" end="1038.5147"/>
                </p14:media>
              </p:ext>
            </p:extLst>
          </p:nvPr>
        </p:nvPicPr>
        <p:blipFill>
          <a:blip r:embed="rId4"/>
          <a:stretch>
            <a:fillRect/>
          </a:stretch>
        </p:blipFill>
        <p:spPr>
          <a:xfrm flipH="1" flipV="1">
            <a:off x="289419" y="6795082"/>
            <a:ext cx="62917" cy="62917"/>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9697">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D8A8A-AB58-465A-97F8-500D30F714C4}"/>
              </a:ext>
            </a:extLst>
          </p:cNvPr>
          <p:cNvSpPr>
            <a:spLocks noGrp="1"/>
          </p:cNvSpPr>
          <p:nvPr>
            <p:ph type="title"/>
          </p:nvPr>
        </p:nvSpPr>
        <p:spPr/>
        <p:txBody>
          <a:bodyPr/>
          <a:lstStyle/>
          <a:p>
            <a:r>
              <a:rPr lang="en-US" dirty="0"/>
              <a:t>Who ARE We?</a:t>
            </a:r>
          </a:p>
        </p:txBody>
      </p:sp>
      <p:graphicFrame>
        <p:nvGraphicFramePr>
          <p:cNvPr id="5" name="Content Placeholder 4">
            <a:extLst>
              <a:ext uri="{FF2B5EF4-FFF2-40B4-BE49-F238E27FC236}">
                <a16:creationId xmlns:a16="http://schemas.microsoft.com/office/drawing/2014/main" id="{AC78A2DC-50D2-402D-958A-242F2CF05012}"/>
              </a:ext>
            </a:extLst>
          </p:cNvPr>
          <p:cNvGraphicFramePr>
            <a:graphicFrameLocks noGrp="1"/>
          </p:cNvGraphicFramePr>
          <p:nvPr>
            <p:ph idx="1"/>
            <p:extLst>
              <p:ext uri="{D42A27DB-BD31-4B8C-83A1-F6EECF244321}">
                <p14:modId xmlns:p14="http://schemas.microsoft.com/office/powerpoint/2010/main" val="1765041517"/>
              </p:ext>
            </p:extLst>
          </p:nvPr>
        </p:nvGraphicFramePr>
        <p:xfrm>
          <a:off x="1023938" y="2256692"/>
          <a:ext cx="9720261" cy="3553781"/>
        </p:xfrm>
        <a:graphic>
          <a:graphicData uri="http://schemas.openxmlformats.org/drawingml/2006/table">
            <a:tbl>
              <a:tblPr firstRow="1" bandRow="1">
                <a:tableStyleId>{5C22544A-7EE6-4342-B048-85BDC9FD1C3A}</a:tableStyleId>
              </a:tblPr>
              <a:tblGrid>
                <a:gridCol w="4894384">
                  <a:extLst>
                    <a:ext uri="{9D8B030D-6E8A-4147-A177-3AD203B41FA5}">
                      <a16:colId xmlns:a16="http://schemas.microsoft.com/office/drawing/2014/main" val="3742786128"/>
                    </a:ext>
                  </a:extLst>
                </a:gridCol>
                <a:gridCol w="4825877">
                  <a:extLst>
                    <a:ext uri="{9D8B030D-6E8A-4147-A177-3AD203B41FA5}">
                      <a16:colId xmlns:a16="http://schemas.microsoft.com/office/drawing/2014/main" val="1830734594"/>
                    </a:ext>
                  </a:extLst>
                </a:gridCol>
              </a:tblGrid>
              <a:tr h="618717">
                <a:tc>
                  <a:txBody>
                    <a:bodyPr/>
                    <a:lstStyle/>
                    <a:p>
                      <a:pPr marL="0" algn="ctr" rtl="0" eaLnBrk="1" latinLnBrk="0" hangingPunct="1">
                        <a:spcBef>
                          <a:spcPts val="0"/>
                        </a:spcBef>
                        <a:spcAft>
                          <a:spcPts val="0"/>
                        </a:spcAft>
                      </a:pPr>
                      <a:r>
                        <a:rPr lang="en-US" sz="2800" kern="1200" dirty="0">
                          <a:effectLst/>
                        </a:rPr>
                        <a:t>Name</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2800" kern="1200" dirty="0">
                          <a:effectLst/>
                        </a:rPr>
                        <a:t>Role</a:t>
                      </a:r>
                      <a:endParaRPr lang="en-US" dirty="0">
                        <a:effectLst/>
                      </a:endParaRPr>
                    </a:p>
                  </a:txBody>
                  <a:tcPr marL="0" marR="0" marT="0" marB="0" anchor="ctr"/>
                </a:tc>
                <a:extLst>
                  <a:ext uri="{0D108BD9-81ED-4DB2-BD59-A6C34878D82A}">
                    <a16:rowId xmlns:a16="http://schemas.microsoft.com/office/drawing/2014/main" val="1830829502"/>
                  </a:ext>
                </a:extLst>
              </a:tr>
              <a:tr h="618717">
                <a:tc>
                  <a:txBody>
                    <a:bodyPr/>
                    <a:lstStyle/>
                    <a:p>
                      <a:pPr marL="0" rtl="0" latinLnBrk="0">
                        <a:spcBef>
                          <a:spcPts val="0"/>
                        </a:spcBef>
                        <a:spcAft>
                          <a:spcPts val="0"/>
                        </a:spcAft>
                      </a:pPr>
                      <a:r>
                        <a:rPr lang="en-US" sz="1800" dirty="0">
                          <a:effectLst/>
                        </a:rPr>
                        <a:t>Kaloyan Dimov – X B</a:t>
                      </a:r>
                    </a:p>
                    <a:p>
                      <a:pPr marL="0" lvl="0">
                        <a:spcBef>
                          <a:spcPts val="0"/>
                        </a:spcBef>
                        <a:spcAft>
                          <a:spcPts val="0"/>
                        </a:spcAft>
                        <a:buNone/>
                      </a:pPr>
                      <a:r>
                        <a:rPr lang="en-US" sz="1800" dirty="0">
                          <a:effectLst/>
                        </a:rPr>
                        <a:t>KDDimov18@codingburgas.bg</a:t>
                      </a:r>
                    </a:p>
                  </a:txBody>
                  <a:tcPr marL="0" marR="0" marT="0" marB="0" anchor="ctr"/>
                </a:tc>
                <a:tc>
                  <a:txBody>
                    <a:bodyPr/>
                    <a:lstStyle/>
                    <a:p>
                      <a:pPr marL="0" algn="ctr" rtl="0" eaLnBrk="1" latinLnBrk="0" hangingPunct="1">
                        <a:spcBef>
                          <a:spcPts val="0"/>
                        </a:spcBef>
                        <a:spcAft>
                          <a:spcPts val="0"/>
                        </a:spcAft>
                      </a:pPr>
                      <a:r>
                        <a:rPr lang="en-US" sz="2400" dirty="0">
                          <a:effectLst/>
                        </a:rPr>
                        <a:t>Scrum Trainer</a:t>
                      </a:r>
                      <a:endParaRPr lang="en-US" dirty="0">
                        <a:effectLst/>
                      </a:endParaRPr>
                    </a:p>
                  </a:txBody>
                  <a:tcPr marL="0" marR="0" marT="0" marB="0" anchor="ctr"/>
                </a:tc>
                <a:extLst>
                  <a:ext uri="{0D108BD9-81ED-4DB2-BD59-A6C34878D82A}">
                    <a16:rowId xmlns:a16="http://schemas.microsoft.com/office/drawing/2014/main" val="463445412"/>
                  </a:ext>
                </a:extLst>
              </a:tr>
              <a:tr h="618717">
                <a:tc>
                  <a:txBody>
                    <a:bodyPr/>
                    <a:lstStyle/>
                    <a:p>
                      <a:pPr marL="0" rtl="0" latinLnBrk="0">
                        <a:spcBef>
                          <a:spcPts val="0"/>
                        </a:spcBef>
                        <a:spcAft>
                          <a:spcPts val="0"/>
                        </a:spcAft>
                      </a:pPr>
                      <a:r>
                        <a:rPr lang="en-US" sz="1800" dirty="0">
                          <a:effectLst/>
                        </a:rPr>
                        <a:t>Viktor </a:t>
                      </a:r>
                      <a:r>
                        <a:rPr lang="en-US" sz="1800" dirty="0" err="1">
                          <a:effectLst/>
                        </a:rPr>
                        <a:t>Velizarov</a:t>
                      </a:r>
                      <a:r>
                        <a:rPr lang="en-US" sz="1800" dirty="0">
                          <a:effectLst/>
                        </a:rPr>
                        <a:t> – X A</a:t>
                      </a:r>
                      <a:endParaRPr lang="en-US" dirty="0">
                        <a:effectLst/>
                      </a:endParaRPr>
                    </a:p>
                    <a:p>
                      <a:pPr marL="0" rtl="0" latinLnBrk="0">
                        <a:spcBef>
                          <a:spcPts val="0"/>
                        </a:spcBef>
                        <a:spcAft>
                          <a:spcPts val="0"/>
                        </a:spcAft>
                      </a:pPr>
                      <a:r>
                        <a:rPr lang="en-US" sz="1800" dirty="0">
                          <a:effectLst/>
                        </a:rPr>
                        <a:t>VVVelizarov18@codingburgas.bg</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2400" dirty="0">
                          <a:effectLst/>
                        </a:rPr>
                        <a:t>Back-end developer </a:t>
                      </a:r>
                      <a:endParaRPr lang="en-US">
                        <a:effectLst/>
                      </a:endParaRPr>
                    </a:p>
                  </a:txBody>
                  <a:tcPr marL="0" marR="0" marT="0" marB="0" anchor="ctr"/>
                </a:tc>
                <a:extLst>
                  <a:ext uri="{0D108BD9-81ED-4DB2-BD59-A6C34878D82A}">
                    <a16:rowId xmlns:a16="http://schemas.microsoft.com/office/drawing/2014/main" val="40491529"/>
                  </a:ext>
                </a:extLst>
              </a:tr>
              <a:tr h="618717">
                <a:tc>
                  <a:txBody>
                    <a:bodyPr/>
                    <a:lstStyle/>
                    <a:p>
                      <a:pPr marL="0" rtl="0" latinLnBrk="0">
                        <a:spcBef>
                          <a:spcPts val="0"/>
                        </a:spcBef>
                        <a:spcAft>
                          <a:spcPts val="0"/>
                        </a:spcAft>
                      </a:pPr>
                      <a:r>
                        <a:rPr lang="en-US" sz="1800" dirty="0">
                          <a:effectLst/>
                        </a:rPr>
                        <a:t>Mario Slavov – X A</a:t>
                      </a:r>
                    </a:p>
                    <a:p>
                      <a:pPr marL="0" rtl="0" latinLnBrk="0">
                        <a:spcBef>
                          <a:spcPts val="0"/>
                        </a:spcBef>
                        <a:spcAft>
                          <a:spcPts val="0"/>
                        </a:spcAft>
                      </a:pPr>
                      <a:r>
                        <a:rPr lang="en-US" sz="1800" dirty="0">
                          <a:effectLst/>
                        </a:rPr>
                        <a:t>MNSlavov18@codingburgas.bg</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2400" dirty="0">
                          <a:effectLst/>
                        </a:rPr>
                        <a:t>Front-end developer </a:t>
                      </a:r>
                      <a:endParaRPr lang="en-US">
                        <a:effectLst/>
                      </a:endParaRPr>
                    </a:p>
                  </a:txBody>
                  <a:tcPr marL="0" marR="0" marT="0" marB="0" anchor="ctr"/>
                </a:tc>
                <a:extLst>
                  <a:ext uri="{0D108BD9-81ED-4DB2-BD59-A6C34878D82A}">
                    <a16:rowId xmlns:a16="http://schemas.microsoft.com/office/drawing/2014/main" val="1245699707"/>
                  </a:ext>
                </a:extLst>
              </a:tr>
              <a:tr h="713153">
                <a:tc>
                  <a:txBody>
                    <a:bodyPr/>
                    <a:lstStyle/>
                    <a:p>
                      <a:pPr marL="0" lvl="0">
                        <a:spcBef>
                          <a:spcPts val="0"/>
                        </a:spcBef>
                        <a:spcAft>
                          <a:spcPts val="0"/>
                        </a:spcAft>
                        <a:buNone/>
                      </a:pPr>
                      <a:r>
                        <a:rPr lang="en-US" sz="1800" b="0" i="0" u="none" strike="noStrike" noProof="0" dirty="0">
                          <a:effectLst/>
                          <a:latin typeface="Tw Cen MT"/>
                        </a:rPr>
                        <a:t>Viktor </a:t>
                      </a:r>
                      <a:r>
                        <a:rPr lang="en-US" sz="1800" b="0" i="0" u="none" strike="noStrike" noProof="0" dirty="0" err="1">
                          <a:effectLst/>
                          <a:latin typeface="Tw Cen MT"/>
                        </a:rPr>
                        <a:t>Kavaldzhiev</a:t>
                      </a:r>
                      <a:r>
                        <a:rPr lang="en-US" sz="1800" b="0" i="0" u="none" strike="noStrike" noProof="0" dirty="0">
                          <a:effectLst/>
                          <a:latin typeface="Tw Cen MT"/>
                        </a:rPr>
                        <a:t> - X V</a:t>
                      </a:r>
                      <a:endParaRPr lang="en-US" dirty="0"/>
                    </a:p>
                    <a:p>
                      <a:pPr marL="0" lvl="0">
                        <a:spcBef>
                          <a:spcPts val="0"/>
                        </a:spcBef>
                        <a:spcAft>
                          <a:spcPts val="0"/>
                        </a:spcAft>
                        <a:buNone/>
                      </a:pPr>
                      <a:r>
                        <a:rPr lang="en-US" sz="1800" b="0" i="0" u="none" strike="noStrike" noProof="0" dirty="0">
                          <a:effectLst/>
                          <a:latin typeface="Tw Cen MT"/>
                        </a:rPr>
                        <a:t> </a:t>
                      </a:r>
                      <a:r>
                        <a:rPr lang="en-US" sz="1800" b="0" i="0" u="none" strike="noStrike" noProof="0" dirty="0">
                          <a:effectLst/>
                        </a:rPr>
                        <a:t>VGKavaldzhiev18@codingburgas.bg</a:t>
                      </a:r>
                      <a:endParaRPr lang="en-US" dirty="0"/>
                    </a:p>
                  </a:txBody>
                  <a:tcPr marL="0" marR="0" marT="0" marB="0" anchor="ctr"/>
                </a:tc>
                <a:tc>
                  <a:txBody>
                    <a:bodyPr/>
                    <a:lstStyle/>
                    <a:p>
                      <a:pPr marL="0" lvl="0" algn="ctr">
                        <a:spcBef>
                          <a:spcPts val="0"/>
                        </a:spcBef>
                        <a:spcAft>
                          <a:spcPts val="0"/>
                        </a:spcAft>
                        <a:buNone/>
                      </a:pPr>
                      <a:r>
                        <a:rPr lang="en-US" sz="2400" b="0" i="0" u="none" strike="noStrike" noProof="0" dirty="0">
                          <a:effectLst/>
                          <a:latin typeface="Tw Cen MT"/>
                        </a:rPr>
                        <a:t>QA Engineer </a:t>
                      </a:r>
                      <a:endParaRPr lang="en-US" dirty="0"/>
                    </a:p>
                  </a:txBody>
                  <a:tcPr marL="0" marR="0" marT="0" marB="0" anchor="ctr"/>
                </a:tc>
                <a:extLst>
                  <a:ext uri="{0D108BD9-81ED-4DB2-BD59-A6C34878D82A}">
                    <a16:rowId xmlns:a16="http://schemas.microsoft.com/office/drawing/2014/main" val="1610872107"/>
                  </a:ext>
                </a:extLst>
              </a:tr>
              <a:tr h="361461">
                <a:tc>
                  <a:txBody>
                    <a:bodyPr/>
                    <a:lstStyle/>
                    <a:p>
                      <a:pPr marL="0" rtl="0" latinLnBrk="0">
                        <a:spcBef>
                          <a:spcPts val="0"/>
                        </a:spcBef>
                        <a:spcAft>
                          <a:spcPts val="0"/>
                        </a:spcAft>
                      </a:pPr>
                      <a:endParaRPr lang="en-US" sz="1800" dirty="0" err="1">
                        <a:effectLst/>
                      </a:endParaRPr>
                    </a:p>
                  </a:txBody>
                  <a:tcPr marL="0" marR="0" marT="0" marB="0" anchor="ctr"/>
                </a:tc>
                <a:tc>
                  <a:txBody>
                    <a:bodyPr/>
                    <a:lstStyle/>
                    <a:p>
                      <a:pPr marL="0" algn="ctr" rtl="0" eaLnBrk="1" latinLnBrk="0" hangingPunct="1">
                        <a:spcBef>
                          <a:spcPts val="0"/>
                        </a:spcBef>
                        <a:spcAft>
                          <a:spcPts val="0"/>
                        </a:spcAft>
                      </a:pPr>
                      <a:endParaRPr lang="en-US" sz="2400" dirty="0">
                        <a:effectLst/>
                      </a:endParaRPr>
                    </a:p>
                  </a:txBody>
                  <a:tcPr marL="0" marR="0" marT="0" marB="0" anchor="ctr"/>
                </a:tc>
                <a:extLst>
                  <a:ext uri="{0D108BD9-81ED-4DB2-BD59-A6C34878D82A}">
                    <a16:rowId xmlns:a16="http://schemas.microsoft.com/office/drawing/2014/main" val="3690396446"/>
                  </a:ext>
                </a:extLst>
              </a:tr>
            </a:tbl>
          </a:graphicData>
        </a:graphic>
      </p:graphicFrame>
      <p:pic>
        <p:nvPicPr>
          <p:cNvPr id="6" name="Picture 6" descr="A picture containing text, transport, silhouette, aircraft&#10;&#10;Description automatically generated">
            <a:extLst>
              <a:ext uri="{FF2B5EF4-FFF2-40B4-BE49-F238E27FC236}">
                <a16:creationId xmlns:a16="http://schemas.microsoft.com/office/drawing/2014/main" id="{C91FF098-3C1C-44CD-BA7D-75B6D704CE6F}"/>
              </a:ext>
            </a:extLst>
          </p:cNvPr>
          <p:cNvPicPr>
            <a:picLocks noChangeAspect="1"/>
          </p:cNvPicPr>
          <p:nvPr/>
        </p:nvPicPr>
        <p:blipFill>
          <a:blip r:embed="rId5"/>
          <a:stretch>
            <a:fillRect/>
          </a:stretch>
        </p:blipFill>
        <p:spPr>
          <a:xfrm>
            <a:off x="10156091" y="-3908"/>
            <a:ext cx="2039816" cy="2039816"/>
          </a:xfrm>
          <a:prstGeom prst="rect">
            <a:avLst/>
          </a:prstGeom>
        </p:spPr>
      </p:pic>
      <p:pic>
        <p:nvPicPr>
          <p:cNvPr id="3" name="slide 2">
            <a:hlinkClick r:id="" action="ppaction://media"/>
            <a:extLst>
              <a:ext uri="{FF2B5EF4-FFF2-40B4-BE49-F238E27FC236}">
                <a16:creationId xmlns:a16="http://schemas.microsoft.com/office/drawing/2014/main" id="{97CDB1ED-BCC6-4FA2-92D4-882061368306}"/>
              </a:ext>
            </a:extLst>
          </p:cNvPr>
          <p:cNvPicPr>
            <a:picLocks noChangeAspect="1"/>
          </p:cNvPicPr>
          <p:nvPr>
            <a:audioFile r:link="rId1"/>
            <p:extLst>
              <p:ext uri="{DAA4B4D4-6D71-4841-9C94-3DE7FCFB9230}">
                <p14:media xmlns:p14="http://schemas.microsoft.com/office/powerpoint/2010/main" r:embed="rId2">
                  <p14:trim end="378.6394"/>
                </p14:media>
              </p:ext>
            </p:extLst>
          </p:nvPr>
        </p:nvPicPr>
        <p:blipFill>
          <a:blip r:embed="rId6"/>
          <a:stretch>
            <a:fillRect/>
          </a:stretch>
        </p:blipFill>
        <p:spPr>
          <a:xfrm>
            <a:off x="187354" y="6761526"/>
            <a:ext cx="96473" cy="96473"/>
          </a:xfrm>
          <a:prstGeom prst="rect">
            <a:avLst/>
          </a:prstGeom>
        </p:spPr>
      </p:pic>
    </p:spTree>
    <p:extLst>
      <p:ext uri="{BB962C8B-B14F-4D97-AF65-F5344CB8AC3E}">
        <p14:creationId xmlns:p14="http://schemas.microsoft.com/office/powerpoint/2010/main" val="409613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9697">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 person, scene, outdoor&#10;&#10;Description automatically generated">
            <a:extLst>
              <a:ext uri="{FF2B5EF4-FFF2-40B4-BE49-F238E27FC236}">
                <a16:creationId xmlns:a16="http://schemas.microsoft.com/office/drawing/2014/main" id="{24ECC79C-739C-486E-BF13-0A638860E4B0}"/>
              </a:ext>
            </a:extLst>
          </p:cNvPr>
          <p:cNvPicPr>
            <a:picLocks noChangeAspect="1"/>
          </p:cNvPicPr>
          <p:nvPr/>
        </p:nvPicPr>
        <p:blipFill rotWithShape="1">
          <a:blip r:embed="rId4">
            <a:alphaModFix amt="25000"/>
          </a:blip>
          <a:srcRect t="14912" b="818"/>
          <a:stretch/>
        </p:blipFill>
        <p:spPr>
          <a:xfrm>
            <a:off x="20" y="-1"/>
            <a:ext cx="12188932" cy="6858000"/>
          </a:xfrm>
          <a:prstGeom prst="rect">
            <a:avLst/>
          </a:prstGeom>
        </p:spPr>
      </p:pic>
      <p:sp>
        <p:nvSpPr>
          <p:cNvPr id="2" name="Title 1">
            <a:extLst>
              <a:ext uri="{FF2B5EF4-FFF2-40B4-BE49-F238E27FC236}">
                <a16:creationId xmlns:a16="http://schemas.microsoft.com/office/drawing/2014/main" id="{3B11854A-E736-44C3-A7C6-E6C7F6406D03}"/>
              </a:ext>
            </a:extLst>
          </p:cNvPr>
          <p:cNvSpPr>
            <a:spLocks noGrp="1"/>
          </p:cNvSpPr>
          <p:nvPr>
            <p:ph type="title"/>
          </p:nvPr>
        </p:nvSpPr>
        <p:spPr>
          <a:xfrm>
            <a:off x="1024128" y="585216"/>
            <a:ext cx="9720072" cy="1499616"/>
          </a:xfrm>
        </p:spPr>
        <p:txBody>
          <a:bodyPr>
            <a:normAutofit/>
          </a:bodyPr>
          <a:lstStyle/>
          <a:p>
            <a:r>
              <a:rPr lang="en-US">
                <a:solidFill>
                  <a:srgbClr val="FFFFFF"/>
                </a:solidFill>
              </a:rPr>
              <a:t>About the project</a:t>
            </a:r>
          </a:p>
        </p:txBody>
      </p:sp>
      <p:cxnSp>
        <p:nvCxnSpPr>
          <p:cNvPr id="19" name="Straight Connector 21">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F5A6C7-F939-4565-9946-FD7EAA59364C}"/>
              </a:ext>
            </a:extLst>
          </p:cNvPr>
          <p:cNvSpPr>
            <a:spLocks noGrp="1"/>
          </p:cNvSpPr>
          <p:nvPr>
            <p:ph idx="1"/>
          </p:nvPr>
        </p:nvSpPr>
        <p:spPr>
          <a:xfrm>
            <a:off x="1024128" y="2286000"/>
            <a:ext cx="9720073" cy="4023360"/>
          </a:xfrm>
        </p:spPr>
        <p:txBody>
          <a:bodyPr>
            <a:normAutofit/>
          </a:bodyPr>
          <a:lstStyle/>
          <a:p>
            <a:r>
              <a:rPr lang="en-US" dirty="0">
                <a:solidFill>
                  <a:srgbClr val="FFFFFF"/>
                </a:solidFill>
                <a:ea typeface="+mn-lt"/>
                <a:cs typeface="+mn-lt"/>
              </a:rPr>
              <a:t>The purpose of the program is to make organizing teams of students and schools way easier. It is extremely easy to use and anybody who needs to do such organizations will have an easy time doing it. Also the user can furthermore add more reports suiting his needs, in addition to </a:t>
            </a:r>
            <a:r>
              <a:rPr lang="en-US" dirty="0" err="1">
                <a:solidFill>
                  <a:srgbClr val="FFFFFF"/>
                </a:solidFill>
                <a:ea typeface="+mn-lt"/>
                <a:cs typeface="+mn-lt"/>
              </a:rPr>
              <a:t>to</a:t>
            </a:r>
            <a:r>
              <a:rPr lang="en-US" dirty="0">
                <a:solidFill>
                  <a:srgbClr val="FFFFFF"/>
                </a:solidFill>
                <a:ea typeface="+mn-lt"/>
                <a:cs typeface="+mn-lt"/>
              </a:rPr>
              <a:t> the ones already added. </a:t>
            </a:r>
          </a:p>
          <a:p>
            <a:r>
              <a:rPr lang="en-US" dirty="0">
                <a:solidFill>
                  <a:srgbClr val="FFFFFF"/>
                </a:solidFill>
                <a:ea typeface="+mn-lt"/>
                <a:cs typeface="+mn-lt"/>
              </a:rPr>
              <a:t>Our program is a combination of menus that allow the user to add students and teachers in the program and organize them in different teams and schools. The user can add as many students, teachers, teams and schools as he wants and has to enter the information for every single one of them manually. After organizing, he can check different reports about them. </a:t>
            </a:r>
            <a:endParaRPr lang="en-US" dirty="0">
              <a:solidFill>
                <a:srgbClr val="FFFFFF"/>
              </a:solidFill>
            </a:endParaRPr>
          </a:p>
        </p:txBody>
      </p:sp>
      <p:pic>
        <p:nvPicPr>
          <p:cNvPr id="5" name="Slaid 3(Mario)">
            <a:hlinkClick r:id="" action="ppaction://media"/>
            <a:extLst>
              <a:ext uri="{FF2B5EF4-FFF2-40B4-BE49-F238E27FC236}">
                <a16:creationId xmlns:a16="http://schemas.microsoft.com/office/drawing/2014/main" id="{AC600A1E-BD82-4347-8E0B-EF5C24B336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207274" y="6857998"/>
            <a:ext cx="86341" cy="86341"/>
          </a:xfrm>
          <a:prstGeom prst="rect">
            <a:avLst/>
          </a:prstGeom>
        </p:spPr>
      </p:pic>
    </p:spTree>
    <p:extLst>
      <p:ext uri="{BB962C8B-B14F-4D97-AF65-F5344CB8AC3E}">
        <p14:creationId xmlns:p14="http://schemas.microsoft.com/office/powerpoint/2010/main" val="26600449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Icon&#10;&#10;Description automatically generated">
            <a:extLst>
              <a:ext uri="{FF2B5EF4-FFF2-40B4-BE49-F238E27FC236}">
                <a16:creationId xmlns:a16="http://schemas.microsoft.com/office/drawing/2014/main" id="{9ACE00A1-2A80-46ED-B604-A85BD194A8A1}"/>
              </a:ext>
            </a:extLst>
          </p:cNvPr>
          <p:cNvPicPr>
            <a:picLocks noChangeAspect="1"/>
          </p:cNvPicPr>
          <p:nvPr/>
        </p:nvPicPr>
        <p:blipFill rotWithShape="1">
          <a:blip r:embed="rId4"/>
          <a:srcRect t="4684" r="28081" b="4407"/>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2CA4E32-4166-4365-A0A0-8C51E63DFCB4}"/>
              </a:ext>
            </a:extLst>
          </p:cNvPr>
          <p:cNvSpPr>
            <a:spLocks noGrp="1"/>
          </p:cNvSpPr>
          <p:nvPr>
            <p:ph type="title"/>
          </p:nvPr>
        </p:nvSpPr>
        <p:spPr>
          <a:xfrm>
            <a:off x="1024128" y="585216"/>
            <a:ext cx="6066816" cy="1499616"/>
          </a:xfrm>
        </p:spPr>
        <p:txBody>
          <a:bodyPr>
            <a:normAutofit/>
          </a:bodyPr>
          <a:lstStyle/>
          <a:p>
            <a:r>
              <a:rPr lang="en-US">
                <a:solidFill>
                  <a:srgbClr val="000000"/>
                </a:solidFill>
              </a:rPr>
              <a:t>Difficulties we went through</a:t>
            </a:r>
          </a:p>
        </p:txBody>
      </p:sp>
      <p:cxnSp>
        <p:nvCxnSpPr>
          <p:cNvPr id="33" name="Straight Connector 3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E19737C-A5C0-429C-868B-DA1F52F1AFAC}"/>
              </a:ext>
            </a:extLst>
          </p:cNvPr>
          <p:cNvSpPr>
            <a:spLocks noGrp="1"/>
          </p:cNvSpPr>
          <p:nvPr>
            <p:ph idx="1"/>
          </p:nvPr>
        </p:nvSpPr>
        <p:spPr>
          <a:xfrm>
            <a:off x="1024128" y="2286000"/>
            <a:ext cx="6066816" cy="4023360"/>
          </a:xfrm>
        </p:spPr>
        <p:txBody>
          <a:bodyPr vert="horz" lIns="45720" tIns="45720" rIns="45720" bIns="45720" rtlCol="0">
            <a:normAutofit/>
          </a:bodyPr>
          <a:lstStyle/>
          <a:p>
            <a:r>
              <a:rPr lang="en-US" b="1" dirty="0">
                <a:solidFill>
                  <a:srgbClr val="000000"/>
                </a:solidFill>
                <a:latin typeface="Tw Cen MT Condensed"/>
                <a:ea typeface="+mn-lt"/>
                <a:cs typeface="+mn-lt"/>
              </a:rPr>
              <a:t>One of the biggest difficulties we went through was linking all the menus together. After all we managed to do that by organizing the code into different files and cleaning the program. Another difficulty we faced was making sure all the reports work as intended and that there are no fatal errors in the code that break it apart. We managed to fix most of the fatal errors and made all the reports work as planned thanks to our QA engineer who gave us perfect feedback on our mistakes. Thanks to him now we have a working program that can help anyone organize teams and schools easier.</a:t>
            </a:r>
            <a:r>
              <a:rPr lang="en-US" dirty="0">
                <a:solidFill>
                  <a:srgbClr val="000000"/>
                </a:solidFill>
                <a:latin typeface="Tw Cen MT Condensed"/>
                <a:ea typeface="+mn-lt"/>
                <a:cs typeface="+mn-lt"/>
              </a:rPr>
              <a:t> </a:t>
            </a:r>
            <a:endParaRPr lang="en-US" dirty="0">
              <a:solidFill>
                <a:srgbClr val="000000"/>
              </a:solidFill>
              <a:latin typeface="Tw Cen MT Condensed"/>
            </a:endParaRPr>
          </a:p>
        </p:txBody>
      </p:sp>
      <p:pic>
        <p:nvPicPr>
          <p:cNvPr id="4" name="Voicee">
            <a:hlinkClick r:id="" action="ppaction://media"/>
            <a:extLst>
              <a:ext uri="{FF2B5EF4-FFF2-40B4-BE49-F238E27FC236}">
                <a16:creationId xmlns:a16="http://schemas.microsoft.com/office/drawing/2014/main" id="{CD4B6B4A-58D2-468F-BD69-C82829689800}"/>
              </a:ext>
            </a:extLst>
          </p:cNvPr>
          <p:cNvPicPr>
            <a:picLocks noChangeAspect="1"/>
          </p:cNvPicPr>
          <p:nvPr>
            <a:audioFile r:link="rId1"/>
            <p:extLst>
              <p:ext uri="{DAA4B4D4-6D71-4841-9C94-3DE7FCFB9230}">
                <p14:media xmlns:p14="http://schemas.microsoft.com/office/powerpoint/2010/main" r:embed="rId2">
                  <p14:trim st="1236"/>
                </p14:media>
              </p:ext>
            </p:extLst>
          </p:nvPr>
        </p:nvPicPr>
        <p:blipFill>
          <a:blip r:embed="rId5"/>
          <a:stretch>
            <a:fillRect/>
          </a:stretch>
        </p:blipFill>
        <p:spPr>
          <a:xfrm>
            <a:off x="207274" y="6691339"/>
            <a:ext cx="45719" cy="45719"/>
          </a:xfrm>
          <a:prstGeom prst="rect">
            <a:avLst/>
          </a:prstGeom>
        </p:spPr>
      </p:pic>
    </p:spTree>
    <p:extLst>
      <p:ext uri="{BB962C8B-B14F-4D97-AF65-F5344CB8AC3E}">
        <p14:creationId xmlns:p14="http://schemas.microsoft.com/office/powerpoint/2010/main" val="120256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6667">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3280A9-E265-46D1-8575-622906D20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4DE20B70-4750-4280-B3AC-512C05EEF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98D95174-B5F2-424A-8183-654A5064D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368A96-A16E-42CE-842C-9166E567B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183B1-F370-4B2C-AABC-B7CA63E72AE7}"/>
              </a:ext>
            </a:extLst>
          </p:cNvPr>
          <p:cNvSpPr>
            <a:spLocks noGrp="1"/>
          </p:cNvSpPr>
          <p:nvPr>
            <p:ph type="title"/>
          </p:nvPr>
        </p:nvSpPr>
        <p:spPr>
          <a:xfrm>
            <a:off x="4542188" y="942449"/>
            <a:ext cx="6681323" cy="1470249"/>
          </a:xfrm>
        </p:spPr>
        <p:txBody>
          <a:bodyPr>
            <a:normAutofit/>
          </a:bodyPr>
          <a:lstStyle/>
          <a:p>
            <a:r>
              <a:rPr lang="en-US" dirty="0"/>
              <a:t>Used technologies</a:t>
            </a:r>
          </a:p>
        </p:txBody>
      </p:sp>
      <p:cxnSp>
        <p:nvCxnSpPr>
          <p:cNvPr id="16" name="Straight Connector 15">
            <a:extLst>
              <a:ext uri="{FF2B5EF4-FFF2-40B4-BE49-F238E27FC236}">
                <a16:creationId xmlns:a16="http://schemas.microsoft.com/office/drawing/2014/main" id="{E350D170-418B-4A22-8B98-15EF799FD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98367" y="2573573"/>
            <a:ext cx="65836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Icon&#10;&#10;Description automatically generated">
            <a:extLst>
              <a:ext uri="{FF2B5EF4-FFF2-40B4-BE49-F238E27FC236}">
                <a16:creationId xmlns:a16="http://schemas.microsoft.com/office/drawing/2014/main" id="{EF90703D-D66A-4A71-AC6B-B3E8FA7892D7}"/>
              </a:ext>
            </a:extLst>
          </p:cNvPr>
          <p:cNvPicPr>
            <a:picLocks noGrp="1" noChangeAspect="1"/>
          </p:cNvPicPr>
          <p:nvPr>
            <p:ph idx="1"/>
          </p:nvPr>
        </p:nvPicPr>
        <p:blipFill>
          <a:blip r:embed="rId4"/>
          <a:stretch>
            <a:fillRect/>
          </a:stretch>
        </p:blipFill>
        <p:spPr>
          <a:xfrm>
            <a:off x="4720027" y="3174423"/>
            <a:ext cx="1836657" cy="2066398"/>
          </a:xfrm>
        </p:spPr>
      </p:pic>
      <p:pic>
        <p:nvPicPr>
          <p:cNvPr id="5" name="Picture 5">
            <a:extLst>
              <a:ext uri="{FF2B5EF4-FFF2-40B4-BE49-F238E27FC236}">
                <a16:creationId xmlns:a16="http://schemas.microsoft.com/office/drawing/2014/main" id="{CC27FF72-8893-4B04-B198-8E08C8E5069C}"/>
              </a:ext>
            </a:extLst>
          </p:cNvPr>
          <p:cNvPicPr>
            <a:picLocks noChangeAspect="1"/>
          </p:cNvPicPr>
          <p:nvPr/>
        </p:nvPicPr>
        <p:blipFill>
          <a:blip r:embed="rId5"/>
          <a:stretch>
            <a:fillRect/>
          </a:stretch>
        </p:blipFill>
        <p:spPr>
          <a:xfrm>
            <a:off x="9422423" y="3248270"/>
            <a:ext cx="1934307" cy="1934307"/>
          </a:xfrm>
          <a:prstGeom prst="rect">
            <a:avLst/>
          </a:prstGeom>
        </p:spPr>
      </p:pic>
      <p:pic>
        <p:nvPicPr>
          <p:cNvPr id="6" name="Picture 6" descr="Icon&#10;&#10;Description automatically generated">
            <a:extLst>
              <a:ext uri="{FF2B5EF4-FFF2-40B4-BE49-F238E27FC236}">
                <a16:creationId xmlns:a16="http://schemas.microsoft.com/office/drawing/2014/main" id="{D5275784-7EB3-4963-BFAF-BD41EF581C78}"/>
              </a:ext>
            </a:extLst>
          </p:cNvPr>
          <p:cNvPicPr>
            <a:picLocks noChangeAspect="1"/>
          </p:cNvPicPr>
          <p:nvPr/>
        </p:nvPicPr>
        <p:blipFill>
          <a:blip r:embed="rId6"/>
          <a:stretch>
            <a:fillRect/>
          </a:stretch>
        </p:blipFill>
        <p:spPr>
          <a:xfrm>
            <a:off x="6966833" y="3218010"/>
            <a:ext cx="2196124" cy="1979223"/>
          </a:xfrm>
          <a:prstGeom prst="rect">
            <a:avLst/>
          </a:prstGeom>
        </p:spPr>
      </p:pic>
      <p:pic>
        <p:nvPicPr>
          <p:cNvPr id="7" name="Picture 8" descr="Icon&#10;&#10;Description automatically generated">
            <a:extLst>
              <a:ext uri="{FF2B5EF4-FFF2-40B4-BE49-F238E27FC236}">
                <a16:creationId xmlns:a16="http://schemas.microsoft.com/office/drawing/2014/main" id="{B4833448-991E-4284-95E2-03B8C4E563F2}"/>
              </a:ext>
            </a:extLst>
          </p:cNvPr>
          <p:cNvPicPr>
            <a:picLocks noChangeAspect="1"/>
          </p:cNvPicPr>
          <p:nvPr/>
        </p:nvPicPr>
        <p:blipFill>
          <a:blip r:embed="rId7"/>
          <a:stretch>
            <a:fillRect/>
          </a:stretch>
        </p:blipFill>
        <p:spPr>
          <a:xfrm>
            <a:off x="9491784" y="890146"/>
            <a:ext cx="1697892" cy="1570556"/>
          </a:xfrm>
          <a:prstGeom prst="rect">
            <a:avLst/>
          </a:prstGeom>
        </p:spPr>
      </p:pic>
      <p:pic>
        <p:nvPicPr>
          <p:cNvPr id="15" name="slide 5 2">
            <a:hlinkClick r:id="" action="ppaction://media"/>
            <a:extLst>
              <a:ext uri="{FF2B5EF4-FFF2-40B4-BE49-F238E27FC236}">
                <a16:creationId xmlns:a16="http://schemas.microsoft.com/office/drawing/2014/main" id="{DDD0CB92-252D-41A2-A2FA-45A9A1486151}"/>
              </a:ext>
            </a:extLst>
          </p:cNvPr>
          <p:cNvPicPr>
            <a:picLocks noChangeAspect="1"/>
          </p:cNvPicPr>
          <p:nvPr>
            <a:audioFile r:link="rId1"/>
            <p:extLst>
              <p:ext uri="{DAA4B4D4-6D71-4841-9C94-3DE7FCFB9230}">
                <p14:media xmlns:p14="http://schemas.microsoft.com/office/powerpoint/2010/main" r:embed="rId2">
                  <p14:trim st="1421"/>
                </p14:media>
              </p:ext>
            </p:extLst>
          </p:nvPr>
        </p:nvPicPr>
        <p:blipFill>
          <a:blip r:embed="rId8"/>
          <a:stretch>
            <a:fillRect/>
          </a:stretch>
        </p:blipFill>
        <p:spPr>
          <a:xfrm flipV="1">
            <a:off x="33866" y="6857353"/>
            <a:ext cx="45719" cy="45719"/>
          </a:xfrm>
          <a:prstGeom prst="rect">
            <a:avLst/>
          </a:prstGeom>
        </p:spPr>
      </p:pic>
    </p:spTree>
    <p:extLst>
      <p:ext uri="{BB962C8B-B14F-4D97-AF65-F5344CB8AC3E}">
        <p14:creationId xmlns:p14="http://schemas.microsoft.com/office/powerpoint/2010/main" val="31294324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5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4848">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55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07649-1302-483D-909A-C6BA8E86C893}"/>
              </a:ext>
            </a:extLst>
          </p:cNvPr>
          <p:cNvSpPr>
            <a:spLocks noGrp="1"/>
          </p:cNvSpPr>
          <p:nvPr>
            <p:ph type="title"/>
          </p:nvPr>
        </p:nvSpPr>
        <p:spPr>
          <a:xfrm>
            <a:off x="691524" y="4767072"/>
            <a:ext cx="5990165" cy="1625210"/>
          </a:xfrm>
        </p:spPr>
        <p:txBody>
          <a:bodyPr>
            <a:normAutofit/>
          </a:bodyPr>
          <a:lstStyle/>
          <a:p>
            <a:pPr algn="r"/>
            <a:r>
              <a:rPr lang="en-US">
                <a:solidFill>
                  <a:srgbClr val="FFFFFF"/>
                </a:solidFill>
              </a:rPr>
              <a:t>Progress of development</a:t>
            </a:r>
          </a:p>
        </p:txBody>
      </p:sp>
      <p:pic>
        <p:nvPicPr>
          <p:cNvPr id="4" name="Picture 4" descr="A picture containing chart&#10;&#10;Description automatically generated">
            <a:extLst>
              <a:ext uri="{FF2B5EF4-FFF2-40B4-BE49-F238E27FC236}">
                <a16:creationId xmlns:a16="http://schemas.microsoft.com/office/drawing/2014/main" id="{2146AEE9-8182-4A62-9117-328CF8FC7721}"/>
              </a:ext>
            </a:extLst>
          </p:cNvPr>
          <p:cNvPicPr>
            <a:picLocks noChangeAspect="1"/>
          </p:cNvPicPr>
          <p:nvPr/>
        </p:nvPicPr>
        <p:blipFill rotWithShape="1">
          <a:blip r:embed="rId4"/>
          <a:srcRect t="9938" r="1" b="1220"/>
          <a:stretch/>
        </p:blipFill>
        <p:spPr>
          <a:xfrm>
            <a:off x="327547" y="321733"/>
            <a:ext cx="7058306" cy="4107392"/>
          </a:xfrm>
          <a:prstGeom prst="rect">
            <a:avLst/>
          </a:prstGeom>
        </p:spPr>
      </p:pic>
      <p:sp>
        <p:nvSpPr>
          <p:cNvPr id="12"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A3F00-D61B-4263-8976-732E86FF8DA5}"/>
              </a:ext>
            </a:extLst>
          </p:cNvPr>
          <p:cNvSpPr>
            <a:spLocks noGrp="1"/>
          </p:cNvSpPr>
          <p:nvPr>
            <p:ph idx="1"/>
          </p:nvPr>
        </p:nvSpPr>
        <p:spPr>
          <a:xfrm>
            <a:off x="8029319" y="917725"/>
            <a:ext cx="3424739" cy="4852362"/>
          </a:xfrm>
        </p:spPr>
        <p:txBody>
          <a:bodyPr vert="horz" lIns="45720" tIns="45720" rIns="45720" bIns="45720" rtlCol="0" anchor="ctr">
            <a:normAutofit/>
          </a:bodyPr>
          <a:lstStyle/>
          <a:p>
            <a:r>
              <a:rPr lang="en-US" sz="2000" b="1" dirty="0">
                <a:solidFill>
                  <a:srgbClr val="FFFFFF"/>
                </a:solidFill>
                <a:ea typeface="+mn-lt"/>
                <a:cs typeface="+mn-lt"/>
              </a:rPr>
              <a:t>-Defining the main idea</a:t>
            </a:r>
            <a:endParaRPr lang="en-US" sz="2000" dirty="0">
              <a:solidFill>
                <a:srgbClr val="FFFFFF"/>
              </a:solidFill>
            </a:endParaRPr>
          </a:p>
          <a:p>
            <a:r>
              <a:rPr lang="en-US" sz="2000" b="1" dirty="0">
                <a:solidFill>
                  <a:srgbClr val="FFFFFF"/>
                </a:solidFill>
                <a:ea typeface="+mn-lt"/>
                <a:cs typeface="+mn-lt"/>
              </a:rPr>
              <a:t>-Create a </a:t>
            </a:r>
            <a:r>
              <a:rPr lang="en-US" sz="2000" b="1" dirty="0" err="1">
                <a:solidFill>
                  <a:srgbClr val="FFFFFF"/>
                </a:solidFill>
                <a:ea typeface="+mn-lt"/>
                <a:cs typeface="+mn-lt"/>
              </a:rPr>
              <a:t>Github</a:t>
            </a:r>
            <a:r>
              <a:rPr lang="en-US" sz="2000" b="1" dirty="0">
                <a:solidFill>
                  <a:srgbClr val="FFFFFF"/>
                </a:solidFill>
                <a:ea typeface="+mn-lt"/>
                <a:cs typeface="+mn-lt"/>
              </a:rPr>
              <a:t> repository and organize the tasks</a:t>
            </a:r>
            <a:endParaRPr lang="en-US" sz="2000" dirty="0">
              <a:solidFill>
                <a:srgbClr val="FFFFFF"/>
              </a:solidFill>
            </a:endParaRPr>
          </a:p>
          <a:p>
            <a:r>
              <a:rPr lang="en-US" sz="2000" b="1" dirty="0">
                <a:solidFill>
                  <a:srgbClr val="FFFFFF"/>
                </a:solidFill>
                <a:ea typeface="+mn-lt"/>
                <a:cs typeface="+mn-lt"/>
              </a:rPr>
              <a:t>-Write the back-end(logical) part of the code</a:t>
            </a:r>
            <a:endParaRPr lang="en-US" sz="2000" dirty="0">
              <a:solidFill>
                <a:srgbClr val="FFFFFF"/>
              </a:solidFill>
            </a:endParaRPr>
          </a:p>
          <a:p>
            <a:r>
              <a:rPr lang="en-US" sz="2000" b="1" dirty="0">
                <a:solidFill>
                  <a:srgbClr val="FFFFFF"/>
                </a:solidFill>
                <a:ea typeface="+mn-lt"/>
                <a:cs typeface="+mn-lt"/>
              </a:rPr>
              <a:t>-Add front-end(design) to the code so the user has feedback</a:t>
            </a:r>
            <a:endParaRPr lang="en-US" sz="2000" dirty="0">
              <a:solidFill>
                <a:srgbClr val="FFFFFF"/>
              </a:solidFill>
            </a:endParaRPr>
          </a:p>
          <a:p>
            <a:r>
              <a:rPr lang="en-US" sz="2000" b="1" dirty="0">
                <a:solidFill>
                  <a:srgbClr val="FFFFFF"/>
                </a:solidFill>
                <a:ea typeface="+mn-lt"/>
                <a:cs typeface="+mn-lt"/>
              </a:rPr>
              <a:t>-test the program and find bugs and report them to the dev team</a:t>
            </a:r>
            <a:endParaRPr lang="en-US" sz="2000" dirty="0">
              <a:solidFill>
                <a:srgbClr val="FFFFFF"/>
              </a:solidFill>
            </a:endParaRPr>
          </a:p>
          <a:p>
            <a:r>
              <a:rPr lang="en-US" sz="2000" b="1" dirty="0">
                <a:solidFill>
                  <a:srgbClr val="FFFFFF"/>
                </a:solidFill>
                <a:ea typeface="+mn-lt"/>
                <a:cs typeface="+mn-lt"/>
              </a:rPr>
              <a:t>-Make the documentation and the presentation of the project. </a:t>
            </a:r>
            <a:endParaRPr lang="en-US" sz="2000" dirty="0">
              <a:solidFill>
                <a:srgbClr val="FFFFFF"/>
              </a:solidFill>
            </a:endParaRPr>
          </a:p>
          <a:p>
            <a:endParaRPr lang="en-US" sz="2000" dirty="0">
              <a:solidFill>
                <a:srgbClr val="FFFFFF"/>
              </a:solidFill>
            </a:endParaRPr>
          </a:p>
        </p:txBody>
      </p:sp>
      <p:pic>
        <p:nvPicPr>
          <p:cNvPr id="7" name="slide 6 3">
            <a:hlinkClick r:id="" action="ppaction://media"/>
            <a:extLst>
              <a:ext uri="{FF2B5EF4-FFF2-40B4-BE49-F238E27FC236}">
                <a16:creationId xmlns:a16="http://schemas.microsoft.com/office/drawing/2014/main" id="{84BC2507-DDA2-42FA-873E-357BEAB376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4735" y="6646262"/>
            <a:ext cx="122811" cy="122811"/>
          </a:xfrm>
          <a:prstGeom prst="rect">
            <a:avLst/>
          </a:prstGeom>
        </p:spPr>
      </p:pic>
    </p:spTree>
    <p:extLst>
      <p:ext uri="{BB962C8B-B14F-4D97-AF65-F5344CB8AC3E}">
        <p14:creationId xmlns:p14="http://schemas.microsoft.com/office/powerpoint/2010/main" val="20567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2727">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A picture containing text, beverage&#10;&#10;Description automatically generated">
            <a:extLst>
              <a:ext uri="{FF2B5EF4-FFF2-40B4-BE49-F238E27FC236}">
                <a16:creationId xmlns:a16="http://schemas.microsoft.com/office/drawing/2014/main" id="{835B4FB6-2CA0-4713-9848-C21035311131}"/>
              </a:ext>
            </a:extLst>
          </p:cNvPr>
          <p:cNvPicPr>
            <a:picLocks noGrp="1" noChangeAspect="1"/>
          </p:cNvPicPr>
          <p:nvPr>
            <p:ph type="pic" idx="1"/>
          </p:nvPr>
        </p:nvPicPr>
        <p:blipFill rotWithShape="1">
          <a:blip r:embed="rId4"/>
          <a:srcRect t="21274" b="22476"/>
          <a:stretch/>
        </p:blipFill>
        <p:spPr>
          <a:xfrm>
            <a:off x="20" y="-1406759"/>
            <a:ext cx="12191980" cy="6857990"/>
          </a:xfrm>
          <a:prstGeom prst="rect">
            <a:avLst/>
          </a:prstGeom>
        </p:spPr>
      </p:pic>
      <p:sp>
        <p:nvSpPr>
          <p:cNvPr id="16" name="Rectangle 15">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7FD5C-5080-4A47-B765-727A9A48AB9E}"/>
              </a:ext>
            </a:extLst>
          </p:cNvPr>
          <p:cNvSpPr>
            <a:spLocks noGrp="1"/>
          </p:cNvSpPr>
          <p:nvPr>
            <p:ph type="title"/>
          </p:nvPr>
        </p:nvSpPr>
        <p:spPr>
          <a:xfrm>
            <a:off x="457200" y="4960137"/>
            <a:ext cx="7772400" cy="1463040"/>
          </a:xfrm>
        </p:spPr>
        <p:txBody>
          <a:bodyPr vert="horz" lIns="91440" tIns="45720" rIns="91440" bIns="45720" rtlCol="0" anchor="ctr">
            <a:normAutofit/>
          </a:bodyPr>
          <a:lstStyle/>
          <a:p>
            <a:r>
              <a:rPr lang="en-US" kern="1200" cap="all" spc="200" baseline="0" dirty="0">
                <a:solidFill>
                  <a:schemeClr val="tx1">
                    <a:lumMod val="95000"/>
                    <a:lumOff val="5000"/>
                  </a:schemeClr>
                </a:solidFill>
                <a:latin typeface="+mj-lt"/>
                <a:ea typeface="+mj-ea"/>
                <a:cs typeface="+mj-cs"/>
              </a:rPr>
              <a:t>Thank you for your attention!</a:t>
            </a:r>
          </a:p>
        </p:txBody>
      </p:sp>
      <p:sp>
        <p:nvSpPr>
          <p:cNvPr id="4" name="Text Placeholder 3">
            <a:extLst>
              <a:ext uri="{FF2B5EF4-FFF2-40B4-BE49-F238E27FC236}">
                <a16:creationId xmlns:a16="http://schemas.microsoft.com/office/drawing/2014/main" id="{5C44EA85-BF37-4224-9765-5FB91EDDE4AE}"/>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r>
              <a:rPr lang="en-US" dirty="0"/>
              <a:t>Team Amigos</a:t>
            </a:r>
          </a:p>
        </p:txBody>
      </p:sp>
      <p:cxnSp>
        <p:nvCxnSpPr>
          <p:cNvPr id="18" name="Straight Connector 17">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pic>
        <p:nvPicPr>
          <p:cNvPr id="3" name="slide 7">
            <a:hlinkClick r:id="" action="ppaction://media"/>
            <a:extLst>
              <a:ext uri="{FF2B5EF4-FFF2-40B4-BE49-F238E27FC236}">
                <a16:creationId xmlns:a16="http://schemas.microsoft.com/office/drawing/2014/main" id="{786EC11A-0B1F-4C04-A696-D52AB428EB71}"/>
              </a:ext>
            </a:extLst>
          </p:cNvPr>
          <p:cNvPicPr>
            <a:picLocks noChangeAspect="1"/>
          </p:cNvPicPr>
          <p:nvPr>
            <a:audioFile r:link="rId1"/>
            <p:extLst>
              <p:ext uri="{DAA4B4D4-6D71-4841-9C94-3DE7FCFB9230}">
                <p14:media xmlns:p14="http://schemas.microsoft.com/office/powerpoint/2010/main" r:embed="rId2">
                  <p14:trim st="1375" end="4724.56"/>
                </p14:media>
              </p:ext>
            </p:extLst>
          </p:nvPr>
        </p:nvPicPr>
        <p:blipFill>
          <a:blip r:embed="rId5"/>
          <a:stretch>
            <a:fillRect/>
          </a:stretch>
        </p:blipFill>
        <p:spPr>
          <a:xfrm>
            <a:off x="183160" y="6753137"/>
            <a:ext cx="58175" cy="58175"/>
          </a:xfrm>
          <a:prstGeom prst="rect">
            <a:avLst/>
          </a:prstGeom>
        </p:spPr>
      </p:pic>
    </p:spTree>
    <p:extLst>
      <p:ext uri="{BB962C8B-B14F-4D97-AF65-F5344CB8AC3E}">
        <p14:creationId xmlns:p14="http://schemas.microsoft.com/office/powerpoint/2010/main" val="12800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8788">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389</Words>
  <Application>Microsoft Office PowerPoint</Application>
  <PresentationFormat>Widescreen</PresentationFormat>
  <Paragraphs>33</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Tw Cen MT</vt:lpstr>
      <vt:lpstr>Tw Cen MT Condensed</vt:lpstr>
      <vt:lpstr>Wingdings 3</vt:lpstr>
      <vt:lpstr>Integral</vt:lpstr>
      <vt:lpstr>Musala soft project</vt:lpstr>
      <vt:lpstr>Who ARE We?</vt:lpstr>
      <vt:lpstr>About the project</vt:lpstr>
      <vt:lpstr>Difficulties we went through</vt:lpstr>
      <vt:lpstr>Used technologies</vt:lpstr>
      <vt:lpstr>Progress of development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Viki</dc:creator>
  <cp:lastModifiedBy>Виктор Георгиев Кавалджиев</cp:lastModifiedBy>
  <cp:revision>153</cp:revision>
  <dcterms:created xsi:type="dcterms:W3CDTF">2021-03-13T18:12:08Z</dcterms:created>
  <dcterms:modified xsi:type="dcterms:W3CDTF">2021-03-17T09:49:12Z</dcterms:modified>
</cp:coreProperties>
</file>